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7" r:id="rId3"/>
  </p:sldMasterIdLst>
  <p:notesMasterIdLst>
    <p:notesMasterId r:id="rId43"/>
  </p:notesMasterIdLst>
  <p:sldIdLst>
    <p:sldId id="256" r:id="rId4"/>
    <p:sldId id="311" r:id="rId5"/>
    <p:sldId id="263" r:id="rId6"/>
    <p:sldId id="276" r:id="rId7"/>
    <p:sldId id="312" r:id="rId8"/>
    <p:sldId id="313" r:id="rId9"/>
    <p:sldId id="314" r:id="rId10"/>
    <p:sldId id="417" r:id="rId11"/>
    <p:sldId id="418" r:id="rId12"/>
    <p:sldId id="419" r:id="rId13"/>
    <p:sldId id="315" r:id="rId14"/>
    <p:sldId id="420" r:id="rId15"/>
    <p:sldId id="421" r:id="rId16"/>
    <p:sldId id="422" r:id="rId17"/>
    <p:sldId id="423" r:id="rId18"/>
    <p:sldId id="424" r:id="rId19"/>
    <p:sldId id="425" r:id="rId20"/>
    <p:sldId id="264" r:id="rId21"/>
    <p:sldId id="290" r:id="rId22"/>
    <p:sldId id="428" r:id="rId23"/>
    <p:sldId id="429" r:id="rId24"/>
    <p:sldId id="450" r:id="rId25"/>
    <p:sldId id="448" r:id="rId26"/>
    <p:sldId id="449" r:id="rId27"/>
    <p:sldId id="430" r:id="rId28"/>
    <p:sldId id="441" r:id="rId29"/>
    <p:sldId id="442" r:id="rId30"/>
    <p:sldId id="443" r:id="rId31"/>
    <p:sldId id="431" r:id="rId32"/>
    <p:sldId id="444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93889"/>
  </p:normalViewPr>
  <p:slideViewPr>
    <p:cSldViewPr>
      <p:cViewPr varScale="1">
        <p:scale>
          <a:sx n="149" d="100"/>
          <a:sy n="149" d="100"/>
        </p:scale>
        <p:origin x="12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98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01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769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3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57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2914650"/>
          </a:xfrm>
        </p:spPr>
        <p:txBody>
          <a:bodyPr>
            <a:normAutofit fontScale="90000"/>
          </a:bodyPr>
          <a:lstStyle/>
          <a:p>
            <a:r>
              <a:rPr lang="en-US" dirty="0"/>
              <a:t>Warm-core vs. cool-core vortices</a:t>
            </a:r>
            <a:br>
              <a:rPr lang="en-US" dirty="0"/>
            </a:br>
            <a:r>
              <a:rPr lang="en-US" sz="2800" dirty="0"/>
              <a:t>Combining the prior concepts of: </a:t>
            </a:r>
            <a:br>
              <a:rPr lang="en-US" sz="2800" dirty="0"/>
            </a:br>
            <a:r>
              <a:rPr lang="en-US" sz="2800" dirty="0"/>
              <a:t>thermal wind and vorticity</a:t>
            </a:r>
            <a:br>
              <a:rPr lang="en-US" sz="2800" dirty="0"/>
            </a:br>
            <a:br>
              <a:rPr lang="en-US" sz="2800" dirty="0"/>
            </a:br>
            <a:r>
              <a:rPr lang="en-US" dirty="0"/>
              <a:t>Background first, then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Assignment: slides 25-40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ATM 407, fall 2022</a:t>
            </a:r>
          </a:p>
          <a:p>
            <a:r>
              <a:rPr lang="en-US" dirty="0"/>
              <a:t>Brian Mapes, Univ of Miami</a:t>
            </a:r>
          </a:p>
        </p:txBody>
      </p:sp>
    </p:spTree>
    <p:extLst>
      <p:ext uri="{BB962C8B-B14F-4D97-AF65-F5344CB8AC3E}">
        <p14:creationId xmlns:p14="http://schemas.microsoft.com/office/powerpoint/2010/main" val="183011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view emphasizes </a:t>
            </a:r>
            <a:r>
              <a:rPr lang="en-US" i="1" dirty="0">
                <a:solidFill>
                  <a:srgbClr val="C00000"/>
                </a:solidFill>
              </a:rPr>
              <a:t>vortices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vorticity, we just need vorticity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induced wind drops like 1/distance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vorticity itself is advected by wind like a tracer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plus complications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advection of </a:t>
            </a:r>
            <a:r>
              <a:rPr lang="en-US" i="1" dirty="0">
                <a:solidFill>
                  <a:schemeClr val="bg2"/>
                </a:solidFill>
              </a:rPr>
              <a:t>planetary vorticity f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Rossby waves</a:t>
            </a:r>
          </a:p>
          <a:p>
            <a:pPr lvl="3"/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divergence term can be rolled up into </a:t>
            </a:r>
            <a:r>
              <a:rPr lang="en-US" i="1" dirty="0">
                <a:solidFill>
                  <a:schemeClr val="bg2"/>
                </a:solidFill>
                <a:sym typeface="Wingdings" pitchFamily="2" charset="2"/>
              </a:rPr>
              <a:t>potential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vorticity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1CA9-8BDD-834D-873A-D13E766E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09800"/>
            <a:ext cx="5575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8929-E2D1-7E41-BF09-4111CDAD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So what’s the TWB structure of a vortex?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EDCF5-C2FB-6446-A59D-2352A1413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 this case, one near the tropopause (like the jet stream) </a:t>
            </a:r>
          </a:p>
        </p:txBody>
      </p:sp>
    </p:spTree>
    <p:extLst>
      <p:ext uri="{BB962C8B-B14F-4D97-AF65-F5344CB8AC3E}">
        <p14:creationId xmlns:p14="http://schemas.microsoft.com/office/powerpoint/2010/main" val="172883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This is only half the story of a cyclone</a:t>
            </a:r>
            <a:endParaRPr lang="en-US" sz="32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that</a:t>
              </a:r>
              <a:endParaRPr lang="en-US" sz="24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8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</p:grpSp>
      <p:sp>
        <p:nvSpPr>
          <p:cNvPr id="4" name="Summing Junction 3">
            <a:extLst>
              <a:ext uri="{FF2B5EF4-FFF2-40B4-BE49-F238E27FC236}">
                <a16:creationId xmlns:a16="http://schemas.microsoft.com/office/drawing/2014/main" id="{FB7FC5A6-B658-4BEA-7CDA-EBE3677B6D8D}"/>
              </a:ext>
            </a:extLst>
          </p:cNvPr>
          <p:cNvSpPr/>
          <p:nvPr/>
        </p:nvSpPr>
        <p:spPr bwMode="auto">
          <a:xfrm>
            <a:off x="5257800" y="2286000"/>
            <a:ext cx="1699968" cy="1714531"/>
          </a:xfrm>
          <a:prstGeom prst="flowChartSummingJunction">
            <a:avLst/>
          </a:prstGeom>
          <a:solidFill>
            <a:srgbClr val="FF9933">
              <a:alpha val="41961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This is a whole cyclone (two jets)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5" y="1315754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that</a:t>
              </a:r>
              <a:endParaRPr lang="en-US" sz="24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8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399" y="1371602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endParaRPr lang="en-US" sz="2000" b="1" dirty="0">
                <a:solidFill>
                  <a:srgbClr val="0066CC"/>
                </a:solidFill>
                <a:latin typeface="Arial" pitchFamily="34" charset="0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warmer 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lang="en-US" sz="24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 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8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lang="en-US" sz="2800" b="1" dirty="0">
                <a:solidFill>
                  <a:srgbClr val="0066CC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This is a whole cyclone (two jets)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9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This is a whole cyclone (two jets)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11562" cy="5257798"/>
            <a:chOff x="1981200" y="950794"/>
            <a:chExt cx="9673484" cy="5257798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339" y="3641223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Red is positive vorticity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11562" cy="5257798"/>
            <a:chOff x="1981200" y="950794"/>
            <a:chExt cx="9673484" cy="5257798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9176" y="3641223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chemeClr val="bg2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Red is positive vorticity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chemeClr val="bg2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2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Thermal Wind Balance TWB, with vertical (hydrostatic) and horizontal (geostrophic or gradient) force balances,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>
                <a:solidFill>
                  <a:prstClr val="white"/>
                </a:solidFill>
                <a:latin typeface="Calibri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>
                <a:solidFill>
                  <a:prstClr val="white"/>
                </a:solidFill>
                <a:latin typeface="Calibri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3F9F-4890-FC44-BD0E-24BFE56C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you should have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C09-7C28-B34D-8B7C-267485CF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thermal wind balance, you learned how </a:t>
            </a:r>
            <a:r>
              <a:rPr lang="en-US" i="1" dirty="0">
                <a:solidFill>
                  <a:srgbClr val="FF0000"/>
                </a:solidFill>
              </a:rPr>
              <a:t>the slope of pressure surfaces (indicating the PGF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i="1" dirty="0">
                <a:solidFill>
                  <a:srgbClr val="FF0000"/>
                </a:solidFill>
              </a:rPr>
              <a:t>balances the Coriolis force</a:t>
            </a:r>
            <a:r>
              <a:rPr lang="en-US" dirty="0">
                <a:solidFill>
                  <a:srgbClr val="FF0000"/>
                </a:solidFill>
              </a:rPr>
              <a:t> in geostrophic flow</a:t>
            </a:r>
          </a:p>
          <a:p>
            <a:r>
              <a:rPr lang="en-US" dirty="0"/>
              <a:t>You know that </a:t>
            </a:r>
            <a:r>
              <a:rPr lang="en-US" i="1" dirty="0">
                <a:solidFill>
                  <a:srgbClr val="0070C0"/>
                </a:solidFill>
              </a:rPr>
              <a:t>thickness</a:t>
            </a:r>
            <a:r>
              <a:rPr lang="en-US" dirty="0">
                <a:solidFill>
                  <a:srgbClr val="0070C0"/>
                </a:solidFill>
              </a:rPr>
              <a:t> (between pressure surfaces) is proportional to T </a:t>
            </a:r>
          </a:p>
          <a:p>
            <a:pPr lvl="1"/>
            <a:r>
              <a:rPr lang="en-US" dirty="0">
                <a:latin typeface="Symbol" pitchFamily="2" charset="2"/>
              </a:rPr>
              <a:t>q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is like T(</a:t>
            </a:r>
            <a:r>
              <a:rPr lang="en-US" dirty="0" err="1"/>
              <a:t>x,y</a:t>
            </a:r>
            <a:r>
              <a:rPr lang="en-US" dirty="0"/>
              <a:t>) at a given level, but </a:t>
            </a:r>
            <a:r>
              <a:rPr lang="en-US" dirty="0">
                <a:latin typeface="Symbol" pitchFamily="2" charset="2"/>
              </a:rPr>
              <a:t>q </a:t>
            </a:r>
            <a:r>
              <a:rPr lang="en-US" dirty="0"/>
              <a:t>always increases with height </a:t>
            </a:r>
          </a:p>
          <a:p>
            <a:endParaRPr lang="en-US" dirty="0"/>
          </a:p>
          <a:p>
            <a:r>
              <a:rPr lang="en-US" dirty="0"/>
              <a:t>This gives a 3D view of T around </a:t>
            </a:r>
            <a:r>
              <a:rPr lang="en-US" dirty="0">
                <a:solidFill>
                  <a:srgbClr val="FFC000"/>
                </a:solidFill>
              </a:rPr>
              <a:t>wind jets </a:t>
            </a:r>
            <a:r>
              <a:rPr lang="en-US" dirty="0"/>
              <a:t>(next slide)</a:t>
            </a:r>
          </a:p>
          <a:p>
            <a:endParaRPr lang="en-US" dirty="0"/>
          </a:p>
          <a:p>
            <a:r>
              <a:rPr lang="en-US" dirty="0"/>
              <a:t>But wind always blows in closed circuits,  so it is </a:t>
            </a:r>
            <a:r>
              <a:rPr lang="en-US" dirty="0">
                <a:solidFill>
                  <a:srgbClr val="00B050"/>
                </a:solidFill>
              </a:rPr>
              <a:t>more useful to think of </a:t>
            </a:r>
            <a:r>
              <a:rPr lang="en-US" i="1" dirty="0">
                <a:solidFill>
                  <a:srgbClr val="00B050"/>
                </a:solidFill>
              </a:rPr>
              <a:t>vortices</a:t>
            </a:r>
            <a:r>
              <a:rPr lang="en-US" dirty="0">
                <a:solidFill>
                  <a:srgbClr val="00B050"/>
                </a:solidFill>
              </a:rPr>
              <a:t> as the basic unit of flow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Then T is understood in terms of </a:t>
            </a:r>
            <a:r>
              <a:rPr lang="en-US" i="1" dirty="0">
                <a:solidFill>
                  <a:srgbClr val="7030A0"/>
                </a:solidFill>
              </a:rPr>
              <a:t>warm and cool cores above/below the level where the vorticity is strongest. </a:t>
            </a:r>
          </a:p>
        </p:txBody>
      </p:sp>
    </p:spTree>
    <p:extLst>
      <p:ext uri="{BB962C8B-B14F-4D97-AF65-F5344CB8AC3E}">
        <p14:creationId xmlns:p14="http://schemas.microsoft.com/office/powerpoint/2010/main" val="252981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PV features: the essence of a vortex (or trough or ridge)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2758378" cy="165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865264"/>
            <a:ext cx="2584450" cy="19872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28F280-3798-3F4B-9C54-C97C85F8CCD8}"/>
              </a:ext>
            </a:extLst>
          </p:cNvPr>
          <p:cNvSpPr txBox="1">
            <a:spLocks/>
          </p:cNvSpPr>
          <p:nvPr/>
        </p:nvSpPr>
        <p:spPr>
          <a:xfrm>
            <a:off x="457200" y="2743200"/>
            <a:ext cx="8229600" cy="292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Both the vorticity (arrows in/out of page) and the static stability (scrunching of </a:t>
            </a:r>
            <a:r>
              <a:rPr lang="en-US" dirty="0">
                <a:solidFill>
                  <a:prstClr val="black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surfaces) are </a:t>
            </a:r>
            <a:r>
              <a:rPr lang="en-US" dirty="0">
                <a:solidFill>
                  <a:srgbClr val="00B050"/>
                </a:solidFill>
                <a:latin typeface="Calibri"/>
              </a:rPr>
              <a:t>positive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in a </a:t>
            </a:r>
            <a:r>
              <a:rPr lang="en-US" dirty="0">
                <a:solidFill>
                  <a:srgbClr val="00B050"/>
                </a:solidFill>
                <a:latin typeface="Calibri"/>
              </a:rPr>
              <a:t>N.H. cyclonic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PV feature…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… and </a:t>
            </a:r>
            <a:r>
              <a:rPr lang="en-US" dirty="0">
                <a:solidFill>
                  <a:schemeClr val="accent6"/>
                </a:solidFill>
                <a:latin typeface="Calibri"/>
              </a:rPr>
              <a:t>negative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in a </a:t>
            </a:r>
            <a:r>
              <a:rPr lang="en-US" dirty="0">
                <a:solidFill>
                  <a:schemeClr val="accent6"/>
                </a:solidFill>
                <a:latin typeface="Calibri"/>
              </a:rPr>
              <a:t>N.H. anticyclonic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</a:t>
            </a:r>
            <a:r>
              <a:rPr lang="en-US" dirty="0">
                <a:solidFill>
                  <a:srgbClr val="0070C0"/>
                </a:solidFill>
              </a:rPr>
              <a:t>weather</a:t>
            </a:r>
            <a:r>
              <a:rPr lang="en-US" dirty="0">
                <a:solidFill>
                  <a:schemeClr val="bg2"/>
                </a:solidFill>
              </a:rPr>
              <a:t> concern is in the </a:t>
            </a:r>
            <a:r>
              <a:rPr lang="en-US" i="1" dirty="0">
                <a:solidFill>
                  <a:srgbClr val="0070C0"/>
                </a:solidFill>
              </a:rPr>
              <a:t>lower troposphere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2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2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2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2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2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2F75-5133-345E-B895-4F41D649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304800"/>
            <a:ext cx="8305800" cy="1143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uq (green) flows up mountains, and up cool-core tilted isentrope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C46D519-F39C-5425-045C-591F7D36E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" y="1676400"/>
            <a:ext cx="8968009" cy="5108228"/>
          </a:xfrm>
        </p:spPr>
      </p:pic>
    </p:spTree>
    <p:extLst>
      <p:ext uri="{BB962C8B-B14F-4D97-AF65-F5344CB8AC3E}">
        <p14:creationId xmlns:p14="http://schemas.microsoft.com/office/powerpoint/2010/main" val="428887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F16A-3062-5045-88A2-0A98907A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1. a ‘jet stream’ cross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F87D-A149-B943-9AA8-4F919B9E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8221"/>
            <a:ext cx="7772400" cy="411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Find a clean, clear example of momentum feature (“jet stream”), and place the cross section probe across it. </a:t>
            </a:r>
            <a:r>
              <a:rPr lang="en-US" sz="2400" b="1" i="1" dirty="0">
                <a:solidFill>
                  <a:schemeClr val="bg2"/>
                </a:solidFill>
              </a:rPr>
              <a:t>Turn off extraneous displays</a:t>
            </a:r>
            <a:r>
              <a:rPr lang="en-US" sz="2400" dirty="0">
                <a:solidFill>
                  <a:schemeClr val="bg2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Make a cross-section slide, like slide 5 or 12, for your jet stream. </a:t>
            </a:r>
            <a:r>
              <a:rPr lang="en-US" sz="2400" b="1" i="1" dirty="0">
                <a:solidFill>
                  <a:schemeClr val="bg2"/>
                </a:solidFill>
              </a:rPr>
              <a:t>Make your slide briefing-quality, clear enough that others could see the location and time and reproduce the figure if needed.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B464-BC76-7C49-8415-4DBF2450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16" y="4648202"/>
            <a:ext cx="4572000" cy="169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7D3BA-801D-F544-812D-E0F63352BCCA}"/>
              </a:ext>
            </a:extLst>
          </p:cNvPr>
          <p:cNvSpPr txBox="1"/>
          <p:nvPr/>
        </p:nvSpPr>
        <p:spPr>
          <a:xfrm>
            <a:off x="76200" y="5173798"/>
            <a:ext cx="2744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perspective view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 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Is useful for seeing the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Map while viewing a 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cross section.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97F7-6CCF-034F-7EE5-07096FEA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233944"/>
            <a:ext cx="3276600" cy="26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38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F16A-3062-5045-88A2-0A98907A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2. A ‘cool core cyclone’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F87D-A149-B943-9AA8-4F919B9E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7772400" cy="411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/>
                </a:solidFill>
              </a:rPr>
              <a:t>Make a slide for a feature like this. Again, please aim for </a:t>
            </a:r>
            <a:r>
              <a:rPr lang="en-US" sz="2800" b="1" i="1" dirty="0">
                <a:solidFill>
                  <a:schemeClr val="bg2"/>
                </a:solidFill>
              </a:rPr>
              <a:t>presentation or briefing quality, with all necessary information legible and no </a:t>
            </a:r>
            <a:r>
              <a:rPr lang="en-US" sz="2800" b="1" i="1">
                <a:solidFill>
                  <a:schemeClr val="bg2"/>
                </a:solidFill>
              </a:rPr>
              <a:t>extraneous junk displays.</a:t>
            </a:r>
            <a:r>
              <a:rPr lang="en-US" sz="2800" b="1">
                <a:solidFill>
                  <a:schemeClr val="bg2"/>
                </a:solidFill>
              </a:rPr>
              <a:t> 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6790-EE49-2149-A328-D24AC041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81400"/>
            <a:ext cx="556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Find the paradigms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In the following slides, make and label and explain some nice clear illustrations like slides 13-17, but for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</p:spTree>
    <p:extLst>
      <p:ext uri="{BB962C8B-B14F-4D97-AF65-F5344CB8AC3E}">
        <p14:creationId xmlns:p14="http://schemas.microsoft.com/office/powerpoint/2010/main" val="999377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EF1C-ED93-8D46-92E5-5D8AD87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2819400" cy="918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situation. </a:t>
            </a: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Isentropic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Isentrope</a:t>
            </a:r>
            <a:r>
              <a:rPr lang="en-US" dirty="0">
                <a:solidFill>
                  <a:schemeClr val="bg2"/>
                </a:solidFill>
              </a:rPr>
              <a:t> contours on the cross sections above are </a:t>
            </a:r>
            <a:r>
              <a:rPr lang="en-US" i="1" dirty="0">
                <a:solidFill>
                  <a:schemeClr val="bg2"/>
                </a:solidFill>
              </a:rPr>
              <a:t>slices of isentropic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surfaces of constant entropy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or potential temperature, or dry static energy </a:t>
            </a:r>
            <a:r>
              <a:rPr lang="en-US" dirty="0" err="1">
                <a:solidFill>
                  <a:schemeClr val="bg2"/>
                </a:solidFill>
              </a:rPr>
              <a:t>C</a:t>
            </a:r>
            <a:r>
              <a:rPr lang="en-US" baseline="-25000" dirty="0" err="1">
                <a:solidFill>
                  <a:schemeClr val="bg2"/>
                </a:solidFill>
              </a:rPr>
              <a:t>p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dirty="0">
                <a:solidFill>
                  <a:schemeClr val="bg2"/>
                </a:solidFill>
              </a:rPr>
              <a:t> + </a:t>
            </a:r>
            <a:r>
              <a:rPr lang="en-US" dirty="0" err="1">
                <a:solidFill>
                  <a:schemeClr val="bg2"/>
                </a:solidFill>
              </a:rPr>
              <a:t>gz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learn to see isentropic surfaces</a:t>
            </a:r>
          </a:p>
          <a:p>
            <a:r>
              <a:rPr lang="en-US" dirty="0">
                <a:solidFill>
                  <a:schemeClr val="bg2"/>
                </a:solidFill>
              </a:rPr>
              <a:t>They are almost like </a:t>
            </a:r>
            <a:r>
              <a:rPr lang="en-US" i="1" dirty="0">
                <a:solidFill>
                  <a:srgbClr val="FF0000"/>
                </a:solidFill>
              </a:rPr>
              <a:t>material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because</a:t>
            </a:r>
            <a:r>
              <a:rPr lang="en-US" i="1" dirty="0">
                <a:solidFill>
                  <a:schemeClr val="bg2"/>
                </a:solidFill>
              </a:rPr>
              <a:t> </a:t>
            </a:r>
            <a:r>
              <a:rPr lang="en-US" i="1" dirty="0" err="1">
                <a:solidFill>
                  <a:schemeClr val="bg2"/>
                </a:solidFill>
              </a:rPr>
              <a:t>D</a:t>
            </a:r>
            <a:r>
              <a:rPr lang="en-US" i="1" dirty="0" err="1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i="1" dirty="0">
                <a:solidFill>
                  <a:schemeClr val="bg2"/>
                </a:solidFill>
              </a:rPr>
              <a:t>/Dt = 0 </a:t>
            </a:r>
            <a:r>
              <a:rPr lang="en-US" dirty="0">
                <a:solidFill>
                  <a:schemeClr val="bg2"/>
                </a:solidFill>
              </a:rPr>
              <a:t>for adiabatic flow</a:t>
            </a:r>
          </a:p>
          <a:p>
            <a:pPr lvl="3"/>
            <a:r>
              <a:rPr lang="en-US" i="1" dirty="0">
                <a:solidFill>
                  <a:schemeClr val="bg2"/>
                </a:solidFill>
              </a:rPr>
              <a:t>(plus nonadiabatic or “diabatic” complications)</a:t>
            </a:r>
          </a:p>
          <a:p>
            <a:r>
              <a:rPr lang="en-US" dirty="0">
                <a:solidFill>
                  <a:srgbClr val="FF0000"/>
                </a:solidFill>
              </a:rPr>
              <a:t>Their vertical motion is air vertical motion</a:t>
            </a:r>
            <a:r>
              <a:rPr lang="en-US" dirty="0">
                <a:solidFill>
                  <a:schemeClr val="bg2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the holy grail, for </a:t>
            </a:r>
            <a:r>
              <a:rPr lang="en-US" dirty="0" err="1">
                <a:solidFill>
                  <a:schemeClr val="bg2"/>
                </a:solidFill>
              </a:rPr>
              <a:t>clouds+rain</a:t>
            </a:r>
            <a:r>
              <a:rPr lang="en-US" dirty="0">
                <a:solidFill>
                  <a:schemeClr val="bg2"/>
                </a:solidFill>
              </a:rPr>
              <a:t> (weather)</a:t>
            </a:r>
          </a:p>
        </p:txBody>
      </p:sp>
    </p:spTree>
    <p:extLst>
      <p:ext uri="{BB962C8B-B14F-4D97-AF65-F5344CB8AC3E}">
        <p14:creationId xmlns:p14="http://schemas.microsoft.com/office/powerpoint/2010/main" val="96682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31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3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5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6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3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2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2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u="sng" dirty="0">
                <a:solidFill>
                  <a:srgbClr val="7030A0"/>
                </a:solidFill>
                <a:latin typeface="Times New Roman" pitchFamily="18" charset="0"/>
              </a:rPr>
              <a:t>p surfaces on a z-coordinate diagram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for NH </a:t>
            </a: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</a:rPr>
              <a:t>westerly jet stream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2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6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2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2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2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20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small thickness of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layers: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cooler, compared to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same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) layers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 are thicker: warmer than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that</a:t>
            </a:r>
            <a:endParaRPr lang="en-US" sz="20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3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big thickness of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layers: warm compared to 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that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4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thinner 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layers,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 compared to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4" y="721308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  <a:sym typeface="Wingdings" pitchFamily="2" charset="2"/>
              </a:rPr>
              <a:t></a:t>
            </a:r>
            <a:endParaRPr lang="en-US" sz="3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8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4400" dirty="0">
                <a:solidFill>
                  <a:srgbClr val="000000"/>
                </a:solidFill>
                <a:latin typeface="Academy Engraved LET Plain:1.0" panose="02000000000000000000" pitchFamily="2" charset="0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9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3" y="3289111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Times New Roman" pitchFamily="18" charset="0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8" y="3264090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Times New Roman" pitchFamily="18" charset="0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5" y="63112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41" y="6396337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Theta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In the same bundle, activate (check) the display called “Theta surface, z is its color”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Adjust the value (310K, 330K, 360K) </a:t>
            </a:r>
          </a:p>
          <a:p>
            <a:r>
              <a:rPr lang="en-US" dirty="0">
                <a:solidFill>
                  <a:schemeClr val="bg2"/>
                </a:solidFill>
              </a:rPr>
              <a:t>Use vorticity </a:t>
            </a:r>
            <a:r>
              <a:rPr lang="en-US" dirty="0" err="1">
                <a:solidFill>
                  <a:schemeClr val="bg2"/>
                </a:solidFill>
              </a:rPr>
              <a:t>isosurfaces</a:t>
            </a:r>
            <a:r>
              <a:rPr lang="en-US" dirty="0">
                <a:solidFill>
                  <a:schemeClr val="bg2"/>
                </a:solidFill>
              </a:rPr>
              <a:t> and cross sections in an illustrated description of its topography.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Is there a mean north-south slope? hint: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What vorticity features (Part I) explain dimples?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What vorticity features (Part I) explain peaks?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C95ED-679A-C04C-9441-68349A22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33600"/>
            <a:ext cx="30099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E8519-68D8-4E4B-B14C-70B9EF33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876800"/>
            <a:ext cx="685800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9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310K 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5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73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42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330K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98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97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360K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30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5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5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3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contours of T(K): it </a:t>
            </a:r>
            <a:r>
              <a:rPr lang="en-US" sz="3200" b="1" u="sng" dirty="0">
                <a:solidFill>
                  <a:srgbClr val="FF00FF"/>
                </a:solidFill>
                <a:latin typeface="Times New Roman" pitchFamily="18" charset="0"/>
              </a:rPr>
              <a:t>de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creases with height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2"/>
                </a:solidFill>
                <a:latin typeface="Times New Roman" pitchFamily="18" charset="0"/>
              </a:rPr>
              <a:t>(plus the horizontal gradients due to TWB)</a:t>
            </a:r>
            <a:endParaRPr lang="en-US" sz="240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20" y="4727818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small thickness of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layers: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cooler, compared to 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7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same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) layers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 are thicker: warmer than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that</a:t>
            </a:r>
            <a:endParaRPr lang="en-US" sz="24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3" y="1481925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big thickness of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)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layers: warm compared to 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     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9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thinner 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layers,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 compared to 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5" y="63112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41" y="6396337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South</a:t>
            </a:r>
          </a:p>
        </p:txBody>
      </p:sp>
      <p:sp>
        <p:nvSpPr>
          <p:cNvPr id="3" name="Summing Junction 2">
            <a:extLst>
              <a:ext uri="{FF2B5EF4-FFF2-40B4-BE49-F238E27FC236}">
                <a16:creationId xmlns:a16="http://schemas.microsoft.com/office/drawing/2014/main" id="{6360E2AF-D60B-DE24-6F18-1CCB314565EC}"/>
              </a:ext>
            </a:extLst>
          </p:cNvPr>
          <p:cNvSpPr/>
          <p:nvPr/>
        </p:nvSpPr>
        <p:spPr bwMode="auto">
          <a:xfrm>
            <a:off x="2448068" y="2097743"/>
            <a:ext cx="2019869" cy="1978926"/>
          </a:xfrm>
          <a:prstGeom prst="flowChartSummingJunction">
            <a:avLst/>
          </a:prstGeom>
          <a:solidFill>
            <a:srgbClr val="FF9933">
              <a:alpha val="41961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5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3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contours of </a:t>
            </a:r>
            <a:r>
              <a:rPr lang="en-US" sz="3200" b="1" u="sng" dirty="0">
                <a:solidFill>
                  <a:srgbClr val="FF0000"/>
                </a:solidFill>
                <a:latin typeface="Symbol" pitchFamily="2" charset="2"/>
              </a:rPr>
              <a:t>q(K)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: it </a:t>
            </a:r>
            <a:r>
              <a:rPr lang="en-US" sz="3200" b="1" u="sng" dirty="0">
                <a:solidFill>
                  <a:srgbClr val="FF00FF"/>
                </a:solidFill>
                <a:latin typeface="Times New Roman" pitchFamily="18" charset="0"/>
              </a:rPr>
              <a:t>in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creases with height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2"/>
                </a:solidFill>
                <a:latin typeface="Times New Roman" pitchFamily="18" charset="0"/>
              </a:rPr>
              <a:t>(plus the horizontal gradients due to TWB)</a:t>
            </a:r>
            <a:endParaRPr lang="en-US" sz="240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20" y="4727818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small thickness of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layers: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cooler, compared to 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7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same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) layers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 are thicker: warmer than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that</a:t>
            </a:r>
            <a:endParaRPr lang="en-US" sz="24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5" y="63112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41" y="6396337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South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6C7403D8-FB60-5F7E-A69B-6F49800B1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3" y="1481925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big thickness of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)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layers: warm compared to 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     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CD6EEF3-7928-D6E9-E019-1BFEFC8F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9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thinner 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layers,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 compared to 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8" name="Summing Junction 7">
            <a:extLst>
              <a:ext uri="{FF2B5EF4-FFF2-40B4-BE49-F238E27FC236}">
                <a16:creationId xmlns:a16="http://schemas.microsoft.com/office/drawing/2014/main" id="{80883C83-3C5F-4474-7928-95ECA741FD11}"/>
              </a:ext>
            </a:extLst>
          </p:cNvPr>
          <p:cNvSpPr/>
          <p:nvPr/>
        </p:nvSpPr>
        <p:spPr bwMode="auto">
          <a:xfrm>
            <a:off x="2448068" y="2097743"/>
            <a:ext cx="2019869" cy="1978926"/>
          </a:xfrm>
          <a:prstGeom prst="flowChartSummingJunction">
            <a:avLst/>
          </a:prstGeom>
          <a:solidFill>
            <a:srgbClr val="FF9933">
              <a:alpha val="41961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OK, suppose we want to think in those terms. </a:t>
            </a:r>
          </a:p>
          <a:p>
            <a:r>
              <a:rPr lang="en-US" dirty="0">
                <a:solidFill>
                  <a:schemeClr val="bg2"/>
                </a:solidFill>
              </a:rPr>
              <a:t>What is a jet made of? </a:t>
            </a:r>
          </a:p>
          <a:p>
            <a:pPr lvl="1"/>
            <a:r>
              <a:rPr lang="en-US" i="1" dirty="0">
                <a:solidFill>
                  <a:schemeClr val="bg2"/>
                </a:solidFill>
              </a:rPr>
              <a:t>momentum, or ½ its square KE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per unit mass</a:t>
            </a:r>
          </a:p>
          <a:p>
            <a:r>
              <a:rPr lang="en-US" dirty="0">
                <a:solidFill>
                  <a:schemeClr val="bg2"/>
                </a:solidFill>
              </a:rPr>
              <a:t>What equation governs momentum?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711D81B4-B020-E249-A1F0-320FEC2E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1828800" y="52578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15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vector momentum </a:t>
            </a:r>
            <a:r>
              <a:rPr lang="en-US" b="1" dirty="0" err="1">
                <a:solidFill>
                  <a:schemeClr val="bg2"/>
                </a:solidFill>
              </a:rPr>
              <a:t>V</a:t>
            </a:r>
            <a:r>
              <a:rPr lang="en-US" b="1" baseline="-25000" dirty="0" err="1">
                <a:solidFill>
                  <a:schemeClr val="bg2"/>
                </a:solidFill>
              </a:rPr>
              <a:t>h</a:t>
            </a:r>
            <a:r>
              <a:rPr lang="en-US" dirty="0">
                <a:solidFill>
                  <a:schemeClr val="bg2"/>
                </a:solidFill>
              </a:rPr>
              <a:t>, need </a:t>
            </a:r>
            <a:r>
              <a:rPr lang="en-US" dirty="0">
                <a:solidFill>
                  <a:schemeClr val="bg2"/>
                </a:solidFill>
                <a:latin typeface="Symbol" pitchFamily="2" charset="2"/>
              </a:rPr>
              <a:t>F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But that drags thermo into our equation set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must</a:t>
            </a:r>
            <a:r>
              <a:rPr lang="en-US" i="1" dirty="0">
                <a:solidFill>
                  <a:schemeClr val="bg2"/>
                </a:solidFill>
              </a:rPr>
              <a:t> predict</a:t>
            </a:r>
            <a:r>
              <a:rPr lang="en-US" dirty="0">
                <a:solidFill>
                  <a:schemeClr val="bg2"/>
                </a:solidFill>
              </a:rPr>
              <a:t> T, not just guess its structure by TWB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work hard to avoid that with </a:t>
            </a:r>
            <a:r>
              <a:rPr lang="en-US" i="1" dirty="0">
                <a:solidFill>
                  <a:schemeClr val="bg2"/>
                </a:solidFill>
              </a:rPr>
              <a:t>vorticity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24FBA10F-954E-9943-BFDB-792B5867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19812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31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2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u="sng" dirty="0" err="1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  <a:ea typeface="ＭＳ Ｐゴシック" pitchFamily="-84" charset="-128"/>
              </a:rPr>
              <a:t>Gotta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2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0000FF"/>
                </a:solidFill>
                <a:latin typeface="Braggadocio" pitchFamily="82" charset="77"/>
              </a:rPr>
              <a:t>We are Masters of the Universe with our sexy vector identities! </a:t>
            </a:r>
          </a:p>
          <a:p>
            <a:pPr algn="ctr"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0000FF"/>
                </a:solidFill>
                <a:latin typeface="Braggadocio" pitchFamily="82" charset="77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134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FF"/>
                </a:solidFill>
              </a:rPr>
              <a:t>Wait a sec, what's this??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7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16066</TotalTime>
  <Words>1493</Words>
  <Application>Microsoft Macintosh PowerPoint</Application>
  <PresentationFormat>On-screen Show (4:3)</PresentationFormat>
  <Paragraphs>242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ＭＳ Ｐゴシック</vt:lpstr>
      <vt:lpstr>Academy Engraved LET Plain:1.0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1_Blank Presentation</vt:lpstr>
      <vt:lpstr>Warm-core vs. cool-core vortices Combining the prior concepts of:  thermal wind and vorticity  Background first, then  Assignment: slides 25-40</vt:lpstr>
      <vt:lpstr>Ideas you should have in mind</vt:lpstr>
      <vt:lpstr>PowerPoint Presentation</vt:lpstr>
      <vt:lpstr>PowerPoint Presentation</vt:lpstr>
      <vt:lpstr>PowerPoint Presentation</vt:lpstr>
      <vt:lpstr>That view emphasized jet streams as the unit of flow</vt:lpstr>
      <vt:lpstr>That view emphasized jet streams as the unit of flow</vt:lpstr>
      <vt:lpstr>Holy grail of dynamics: get div &amp; </vt:lpstr>
      <vt:lpstr>Heh heh ... did I say "any cost"... ? gulp</vt:lpstr>
      <vt:lpstr>This view emphasizes vortices as the unit of flow</vt:lpstr>
      <vt:lpstr>So what’s the TWB structure of a vortex?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Balanced anticyclones exist too...</vt:lpstr>
      <vt:lpstr>PV features: the essence of a vortex (or trough or ridge)</vt:lpstr>
      <vt:lpstr>Since our main weather concern is in the lower troposphere (where water is),</vt:lpstr>
      <vt:lpstr>uq (green) flows up mountains, and up cool-core tilted isentrope</vt:lpstr>
      <vt:lpstr>1. a ‘jet stream’ cross section</vt:lpstr>
      <vt:lpstr>2. A ‘cool core cyclone’ section</vt:lpstr>
      <vt:lpstr>Find the paradigms game!</vt:lpstr>
      <vt:lpstr>A warm core anticyclone</vt:lpstr>
      <vt:lpstr>A warm core cyclone</vt:lpstr>
      <vt:lpstr>A cool core anticyclone</vt:lpstr>
      <vt:lpstr>Isentropic surfaces</vt:lpstr>
      <vt:lpstr>Theta surfaces</vt:lpstr>
      <vt:lpstr>Mean slope of the 310K isosurface</vt:lpstr>
      <vt:lpstr>A depression in the 310K surface Where? Describe the situation</vt:lpstr>
      <vt:lpstr>A peak on the 310K isosurface Where? Describe the situation</vt:lpstr>
      <vt:lpstr>Mean slope of the 330K isosurface</vt:lpstr>
      <vt:lpstr>A depression in the 330K surface</vt:lpstr>
      <vt:lpstr>A peak on the 330K isosurface</vt:lpstr>
      <vt:lpstr>Mean slope of the 360K isosurface</vt:lpstr>
      <vt:lpstr>A depression in the 360K surface</vt:lpstr>
      <vt:lpstr>A peak on the 360K isosurface</vt:lpstr>
    </vt:vector>
  </TitlesOfParts>
  <Manager/>
  <Company>Univ of Miami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Mapes, Brian Earle</cp:lastModifiedBy>
  <cp:revision>177</cp:revision>
  <dcterms:created xsi:type="dcterms:W3CDTF">2017-03-09T19:32:50Z</dcterms:created>
  <dcterms:modified xsi:type="dcterms:W3CDTF">2024-09-30T16:07:13Z</dcterms:modified>
  <cp:category/>
</cp:coreProperties>
</file>